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1" r:id="rId4"/>
    <p:sldId id="265" r:id="rId5"/>
    <p:sldId id="266" r:id="rId6"/>
    <p:sldId id="267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6E9E"/>
    <a:srgbClr val="009D7E"/>
    <a:srgbClr val="008F8C"/>
    <a:srgbClr val="009D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270B5-13E6-4187-9EF9-DCDCFA9134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7A970B-E9F5-455F-BA8F-E14FE91723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DD7DA-58C6-4CEC-AB60-67FB30C17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9C19-7C53-4D59-A28F-A1743D3C6F68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D29FA-1807-46C4-8172-65708ABF5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7C489-1E36-4D45-BF9B-ACF3E4E5F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9B6B-BF1C-4DF6-86C5-04205BA3F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636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71335-0EF3-4E05-B89E-C5882E48C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B786D9-135D-459D-8659-66DC37B9B7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DCD65-EC29-4BF8-8C61-E27B65386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9C19-7C53-4D59-A28F-A1743D3C6F68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D7EA6-7752-4543-A6A6-7646A7AEF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31B97-CCB0-4B49-BC33-E964E8110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9B6B-BF1C-4DF6-86C5-04205BA3F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97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4054AC-56AD-4AF1-B40D-46D58DE3A3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35B4C9-BA94-4727-9FD3-AECDA5741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8557E-B214-4398-BCBC-AE0BA25F1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9C19-7C53-4D59-A28F-A1743D3C6F68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B9744-6D6B-431C-B7AD-A36DD031A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A7F63-7E92-4A05-A88B-BFE25D22F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9B6B-BF1C-4DF6-86C5-04205BA3F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72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AFF11-0A96-441E-B956-5ECAC2B75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778E3-9B43-4F80-99A0-6EBBB9AE8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E2422-3E4B-4413-B131-7D6C5D176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9C19-7C53-4D59-A28F-A1743D3C6F68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4CFD3-AFBE-47AD-9B95-89F9EB8A0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63FB3-5EA1-4B08-99CE-DCB6B954E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9B6B-BF1C-4DF6-86C5-04205BA3F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34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284B4-4290-4301-B78B-9B5D0F719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EA206-E1A7-4CC1-9D4D-B015CB647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E900B-3B8A-498F-8B21-ADCC2BD70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9C19-7C53-4D59-A28F-A1743D3C6F68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8F900-3760-48D2-A15F-78C934327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23502-22FF-4937-A71B-C384E8F92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9B6B-BF1C-4DF6-86C5-04205BA3F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749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7C0E4-B006-44DD-ADCA-6E6738679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B0EE4-A71B-4D39-8491-1DC8ED90B2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820227-51C5-4C53-82AC-8F93CE71E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7F4E-3401-4B47-9240-7AA836038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9C19-7C53-4D59-A28F-A1743D3C6F68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7FB32-8C1C-47A6-BB5D-7156A0289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B64A43-3C77-455C-98BC-19DB62576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9B6B-BF1C-4DF6-86C5-04205BA3F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332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B7E5A-FBCF-4D09-ACBD-4A90845AC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94CAA4-ACAB-45F1-8A9F-5535FAF6E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EA3399-6E13-43A1-8EB0-2E5A8292D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7CADB9-5615-45C6-8F49-75FC849BF6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C9B7CF-79C6-410D-92D8-36ADDB41B5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5D1669-6252-470E-9330-CC459E24A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9C19-7C53-4D59-A28F-A1743D3C6F68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DD9AFF-F530-444B-B96B-4216CE627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C62AE5-4728-469C-BCDA-B343DE67C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9B6B-BF1C-4DF6-86C5-04205BA3F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84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2CA3D-D96E-4135-A750-72647CD52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95F98D-F4CC-4C40-92D6-DCA482850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9C19-7C53-4D59-A28F-A1743D3C6F68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C8C50C-B033-44D5-91C2-3B136C669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052082-E9B0-4FE8-B7F7-392C08C14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9B6B-BF1C-4DF6-86C5-04205BA3F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18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1D031F-4EBC-44B5-A3A4-F58DC5E6C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9C19-7C53-4D59-A28F-A1743D3C6F68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4ACDC3-2248-45C2-96A4-E2A761492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C1B953-E66D-4B2F-9B8B-BFFDFC4BB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9B6B-BF1C-4DF6-86C5-04205BA3F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71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78C2E-4C54-4647-902D-01520870D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1ACE9-4C14-42FA-B042-11BB9A7B8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29E397-A10F-4CC3-ADC9-AD4AB6456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850B68-0B56-45DD-B0E7-303AF1CE4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9C19-7C53-4D59-A28F-A1743D3C6F68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AFEB23-43F1-415F-8B28-471059CA9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27F29-1C8A-41E0-8D5D-E82BAFB09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9B6B-BF1C-4DF6-86C5-04205BA3F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09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ADFEC-2E5F-4FF2-B879-F3BDD21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43A2EF-0C5C-4BCF-97E3-C176748877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3F6D5-E35C-46B3-B3AE-F5E8DAFCB1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6A8005-9891-4FAA-8C74-B628628EF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9C19-7C53-4D59-A28F-A1743D3C6F68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5CB44-6025-43BB-91CD-6778FEFD2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12B98-6BD6-47C6-98D3-21D48008C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9B6B-BF1C-4DF6-86C5-04205BA3F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485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729494-30BE-4486-B473-E781616A0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6665E-643E-4B05-8C58-B92D22EF7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C07F5-E05F-49D2-BD24-050CABE558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B9C19-7C53-4D59-A28F-A1743D3C6F68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89F54-24CF-49CA-A5DE-B6AE24F5A4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25FCF-09C1-47F8-BE03-0E7299588C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29B6B-BF1C-4DF6-86C5-04205BA3F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47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D7E"/>
            </a:gs>
            <a:gs pos="61000">
              <a:srgbClr val="008F8C"/>
            </a:gs>
            <a:gs pos="100000">
              <a:srgbClr val="086E9E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AD44685-997C-4494-BFF6-BEF887A2A67C}"/>
              </a:ext>
            </a:extLst>
          </p:cNvPr>
          <p:cNvSpPr/>
          <p:nvPr/>
        </p:nvSpPr>
        <p:spPr>
          <a:xfrm>
            <a:off x="4038600" y="206097"/>
            <a:ext cx="7029450" cy="11493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dirty="0">
                <a:solidFill>
                  <a:schemeClr val="bg1"/>
                </a:solidFill>
                <a:cs typeface="B Nazanin" panose="00000400000000000000" pitchFamily="2" charset="-78"/>
              </a:rPr>
              <a:t>بیست و پنجمین همایش کشوری آموزش پزشکی و هفدهمین جشنواره آموزشی شهید مطهری </a:t>
            </a:r>
            <a:endParaRPr lang="en-GB" sz="3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0EC014-1465-4A9E-9EE8-4692B0FB6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4850" y="1675492"/>
            <a:ext cx="3162300" cy="1177925"/>
          </a:xfrm>
        </p:spPr>
        <p:txBody>
          <a:bodyPr>
            <a:normAutofit/>
          </a:bodyPr>
          <a:lstStyle/>
          <a:p>
            <a:pPr algn="r"/>
            <a:r>
              <a:rPr lang="fa-IR" sz="5400" b="1" dirty="0"/>
              <a:t>عنوان فرآیند</a:t>
            </a:r>
            <a:endParaRPr lang="en-GB" sz="2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7BD43B-A1C2-41CD-BEE9-67C5B929C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62500" y="3173464"/>
            <a:ext cx="6362700" cy="165576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fa-IR" sz="3600" dirty="0">
                <a:cs typeface="B Nazanin" panose="00000400000000000000" pitchFamily="2" charset="-78"/>
              </a:rPr>
              <a:t>حیطه فرآیند</a:t>
            </a:r>
          </a:p>
          <a:p>
            <a:pPr algn="r"/>
            <a:r>
              <a:rPr lang="fa-IR" sz="3600" dirty="0">
                <a:cs typeface="B Nazanin" panose="00000400000000000000" pitchFamily="2" charset="-78"/>
              </a:rPr>
              <a:t>سطح نوآوری</a:t>
            </a:r>
          </a:p>
          <a:p>
            <a:pPr algn="r"/>
            <a:r>
              <a:rPr lang="fa-IR" sz="3600" dirty="0">
                <a:cs typeface="B Nazanin" panose="00000400000000000000" pitchFamily="2" charset="-78"/>
              </a:rPr>
              <a:t>محل اجرای فرآیند</a:t>
            </a:r>
            <a:endParaRPr lang="en-GB" sz="3600" dirty="0">
              <a:cs typeface="B Nazanin" panose="00000400000000000000" pitchFamily="2" charset="-7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C8FF68-C5F0-462B-9BF6-D472F16FF0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6820"/>
          <a:stretch/>
        </p:blipFill>
        <p:spPr>
          <a:xfrm>
            <a:off x="-546825" y="-487005"/>
            <a:ext cx="5509350" cy="2105801"/>
          </a:xfrm>
          <a:prstGeom prst="rect">
            <a:avLst/>
          </a:prstGeom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91E8740E-32ED-42A4-914F-018F48DAD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2656" y="18550"/>
            <a:ext cx="1489344" cy="1485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970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D7E"/>
            </a:gs>
            <a:gs pos="61000">
              <a:srgbClr val="008F8C"/>
            </a:gs>
            <a:gs pos="100000">
              <a:srgbClr val="086E9E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AD44685-997C-4494-BFF6-BEF887A2A67C}"/>
              </a:ext>
            </a:extLst>
          </p:cNvPr>
          <p:cNvSpPr/>
          <p:nvPr/>
        </p:nvSpPr>
        <p:spPr>
          <a:xfrm>
            <a:off x="4038600" y="206097"/>
            <a:ext cx="7029450" cy="11493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dirty="0">
                <a:solidFill>
                  <a:schemeClr val="bg1"/>
                </a:solidFill>
                <a:cs typeface="B Nazanin" panose="00000400000000000000" pitchFamily="2" charset="-78"/>
              </a:rPr>
              <a:t>بیست و پنجمین همایش کشوری آموزش پزشکی و هفدهمین جشنواره آموزشی شهید مطهری </a:t>
            </a:r>
            <a:endParaRPr lang="en-GB" sz="3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0EC014-1465-4A9E-9EE8-4692B0FB6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8875" y="1855386"/>
            <a:ext cx="7334250" cy="1177925"/>
          </a:xfrm>
        </p:spPr>
        <p:txBody>
          <a:bodyPr>
            <a:normAutofit/>
          </a:bodyPr>
          <a:lstStyle/>
          <a:p>
            <a:r>
              <a:rPr lang="fa-IR" sz="5400" b="1" dirty="0">
                <a:cs typeface="B Nazanin" panose="00000400000000000000" pitchFamily="2" charset="-78"/>
              </a:rPr>
              <a:t>صاحبان فرآیند</a:t>
            </a:r>
            <a:endParaRPr lang="en-GB" sz="2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7BD43B-A1C2-41CD-BEE9-67C5B929C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40006" y="3528892"/>
            <a:ext cx="6362700" cy="1177925"/>
          </a:xfrm>
        </p:spPr>
        <p:txBody>
          <a:bodyPr>
            <a:normAutofit/>
          </a:bodyPr>
          <a:lstStyle/>
          <a:p>
            <a:pPr algn="r"/>
            <a:r>
              <a:rPr lang="fa-IR" sz="3200" dirty="0">
                <a:cs typeface="B Nazanin" panose="00000400000000000000" pitchFamily="2" charset="-78"/>
              </a:rPr>
              <a:t>گروه های ذینفع</a:t>
            </a:r>
          </a:p>
          <a:p>
            <a:pPr algn="r"/>
            <a:r>
              <a:rPr lang="fa-IR" sz="3200" dirty="0">
                <a:cs typeface="B Nazanin" panose="00000400000000000000" pitchFamily="2" charset="-78"/>
              </a:rPr>
              <a:t>تاریخ اجرای فرآیند</a:t>
            </a:r>
            <a:endParaRPr lang="en-GB" sz="3200" dirty="0">
              <a:cs typeface="B Nazanin" panose="00000400000000000000" pitchFamily="2" charset="-7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C8FF68-C5F0-462B-9BF6-D472F16FF0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6820"/>
          <a:stretch/>
        </p:blipFill>
        <p:spPr>
          <a:xfrm>
            <a:off x="-546825" y="-487005"/>
            <a:ext cx="5509350" cy="2105801"/>
          </a:xfrm>
          <a:prstGeom prst="rect">
            <a:avLst/>
          </a:prstGeom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91E8740E-32ED-42A4-914F-018F48DAD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2656" y="18550"/>
            <a:ext cx="1489344" cy="1485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326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D7E"/>
            </a:gs>
            <a:gs pos="61000">
              <a:srgbClr val="008F8C"/>
            </a:gs>
            <a:gs pos="100000">
              <a:srgbClr val="086E9E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AD44685-997C-4494-BFF6-BEF887A2A67C}"/>
              </a:ext>
            </a:extLst>
          </p:cNvPr>
          <p:cNvSpPr/>
          <p:nvPr/>
        </p:nvSpPr>
        <p:spPr>
          <a:xfrm>
            <a:off x="4038600" y="206097"/>
            <a:ext cx="7029450" cy="11493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dirty="0">
                <a:solidFill>
                  <a:schemeClr val="bg1"/>
                </a:solidFill>
                <a:cs typeface="B Nazanin" panose="00000400000000000000" pitchFamily="2" charset="-78"/>
              </a:rPr>
              <a:t>بیست و پنجمین همایش کشوری آموزش پزشکی و هفدهمین جشنواره آموزشی شهید مطهری </a:t>
            </a:r>
            <a:endParaRPr lang="en-GB" sz="3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0EC014-1465-4A9E-9EE8-4692B0FB6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8875" y="1855386"/>
            <a:ext cx="7334250" cy="1177925"/>
          </a:xfrm>
        </p:spPr>
        <p:txBody>
          <a:bodyPr>
            <a:normAutofit/>
          </a:bodyPr>
          <a:lstStyle/>
          <a:p>
            <a:r>
              <a:rPr lang="fa-IR" sz="5400" b="1" dirty="0">
                <a:cs typeface="B Nazanin" panose="00000400000000000000" pitchFamily="2" charset="-78"/>
              </a:rPr>
              <a:t>اهداف</a:t>
            </a:r>
            <a:endParaRPr lang="en-GB" sz="2800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C8FF68-C5F0-462B-9BF6-D472F16FF0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6820"/>
          <a:stretch/>
        </p:blipFill>
        <p:spPr>
          <a:xfrm>
            <a:off x="-546825" y="-487005"/>
            <a:ext cx="5509350" cy="2105801"/>
          </a:xfrm>
          <a:prstGeom prst="rect">
            <a:avLst/>
          </a:prstGeom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91E8740E-32ED-42A4-914F-018F48DAD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2656" y="18550"/>
            <a:ext cx="1489344" cy="1485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174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D7E"/>
            </a:gs>
            <a:gs pos="61000">
              <a:srgbClr val="008F8C"/>
            </a:gs>
            <a:gs pos="100000">
              <a:srgbClr val="086E9E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AD44685-997C-4494-BFF6-BEF887A2A67C}"/>
              </a:ext>
            </a:extLst>
          </p:cNvPr>
          <p:cNvSpPr/>
          <p:nvPr/>
        </p:nvSpPr>
        <p:spPr>
          <a:xfrm>
            <a:off x="4038600" y="206097"/>
            <a:ext cx="7029450" cy="11493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dirty="0">
                <a:solidFill>
                  <a:schemeClr val="bg1"/>
                </a:solidFill>
                <a:cs typeface="B Nazanin" panose="00000400000000000000" pitchFamily="2" charset="-78"/>
              </a:rPr>
              <a:t>بیست و پنجمین همایش کشوری آموزش پزشکی و هفدهمین جشنواره آموزشی شهید مطهری </a:t>
            </a:r>
            <a:endParaRPr lang="en-GB" sz="3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0EC014-1465-4A9E-9EE8-4692B0FB6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0875" y="1806343"/>
            <a:ext cx="5810250" cy="1177925"/>
          </a:xfrm>
        </p:spPr>
        <p:txBody>
          <a:bodyPr>
            <a:noAutofit/>
          </a:bodyPr>
          <a:lstStyle/>
          <a:p>
            <a:pPr algn="r"/>
            <a:r>
              <a:rPr lang="fa-IR" sz="5400" b="1" dirty="0">
                <a:cs typeface="B Nazanin" panose="00000400000000000000" pitchFamily="2" charset="-78"/>
              </a:rPr>
              <a:t>مقدمه و بیان مسئله </a:t>
            </a:r>
            <a:endParaRPr lang="en-GB" sz="5400" b="1" dirty="0">
              <a:cs typeface="B Nazanin" panose="00000400000000000000" pitchFamily="2" charset="-7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C8FF68-C5F0-462B-9BF6-D472F16FF0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6820"/>
          <a:stretch/>
        </p:blipFill>
        <p:spPr>
          <a:xfrm>
            <a:off x="-546825" y="-487005"/>
            <a:ext cx="5509350" cy="2105801"/>
          </a:xfrm>
          <a:prstGeom prst="rect">
            <a:avLst/>
          </a:prstGeom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91E8740E-32ED-42A4-914F-018F48DAD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2656" y="18550"/>
            <a:ext cx="1489344" cy="1485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309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D7E"/>
            </a:gs>
            <a:gs pos="61000">
              <a:srgbClr val="008F8C"/>
            </a:gs>
            <a:gs pos="100000">
              <a:srgbClr val="086E9E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AD44685-997C-4494-BFF6-BEF887A2A67C}"/>
              </a:ext>
            </a:extLst>
          </p:cNvPr>
          <p:cNvSpPr/>
          <p:nvPr/>
        </p:nvSpPr>
        <p:spPr>
          <a:xfrm>
            <a:off x="4038600" y="206097"/>
            <a:ext cx="7029450" cy="11493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dirty="0">
                <a:solidFill>
                  <a:schemeClr val="bg1"/>
                </a:solidFill>
                <a:cs typeface="B Nazanin" panose="00000400000000000000" pitchFamily="2" charset="-78"/>
              </a:rPr>
              <a:t>بیست و پنجمین همایش کشوری آموزش پزشکی و هفدهمین جشنواره آموزشی شهید مطهری </a:t>
            </a:r>
            <a:endParaRPr lang="en-GB" sz="3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0EC014-1465-4A9E-9EE8-4692B0FB6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2825" y="1749878"/>
            <a:ext cx="5086350" cy="1177925"/>
          </a:xfrm>
        </p:spPr>
        <p:txBody>
          <a:bodyPr>
            <a:noAutofit/>
          </a:bodyPr>
          <a:lstStyle/>
          <a:p>
            <a:pPr algn="r"/>
            <a:r>
              <a:rPr lang="fa-IR" sz="5400" b="1" dirty="0">
                <a:cs typeface="B Nazanin" panose="00000400000000000000" pitchFamily="2" charset="-78"/>
              </a:rPr>
              <a:t>ضرورت انجام کار</a:t>
            </a:r>
            <a:endParaRPr lang="en-GB" sz="5400" b="1" dirty="0">
              <a:cs typeface="B Nazanin" panose="00000400000000000000" pitchFamily="2" charset="-7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C8FF68-C5F0-462B-9BF6-D472F16FF0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6820"/>
          <a:stretch/>
        </p:blipFill>
        <p:spPr>
          <a:xfrm>
            <a:off x="-546825" y="-487005"/>
            <a:ext cx="5509350" cy="2105801"/>
          </a:xfrm>
          <a:prstGeom prst="rect">
            <a:avLst/>
          </a:prstGeom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91E8740E-32ED-42A4-914F-018F48DAD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2656" y="18550"/>
            <a:ext cx="1489344" cy="1485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937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D7E"/>
            </a:gs>
            <a:gs pos="61000">
              <a:srgbClr val="008F8C"/>
            </a:gs>
            <a:gs pos="100000">
              <a:srgbClr val="086E9E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AD44685-997C-4494-BFF6-BEF887A2A67C}"/>
              </a:ext>
            </a:extLst>
          </p:cNvPr>
          <p:cNvSpPr/>
          <p:nvPr/>
        </p:nvSpPr>
        <p:spPr>
          <a:xfrm>
            <a:off x="4038600" y="206097"/>
            <a:ext cx="7029450" cy="11493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dirty="0">
                <a:solidFill>
                  <a:schemeClr val="bg1"/>
                </a:solidFill>
                <a:cs typeface="B Nazanin" panose="00000400000000000000" pitchFamily="2" charset="-78"/>
              </a:rPr>
              <a:t>بیست و پنجمین همایش کشوری آموزش پزشکی و هفدهمین جشنواره آموزشی شهید مطهری </a:t>
            </a:r>
            <a:endParaRPr lang="en-GB" sz="3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0EC014-1465-4A9E-9EE8-4692B0FB6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3649" y="2048547"/>
            <a:ext cx="7400925" cy="1177925"/>
          </a:xfrm>
        </p:spPr>
        <p:txBody>
          <a:bodyPr>
            <a:noAutofit/>
          </a:bodyPr>
          <a:lstStyle/>
          <a:p>
            <a:pPr algn="r"/>
            <a:r>
              <a:rPr lang="fa-IR" sz="5400" b="1" dirty="0">
                <a:cs typeface="B Nazanin" panose="00000400000000000000" pitchFamily="2" charset="-78"/>
              </a:rPr>
              <a:t>	شرح فعاليت صورت گرفته </a:t>
            </a:r>
            <a:endParaRPr lang="en-GB" sz="5400" b="1" dirty="0">
              <a:cs typeface="B Nazanin" panose="00000400000000000000" pitchFamily="2" charset="-7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C8FF68-C5F0-462B-9BF6-D472F16FF0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6820"/>
          <a:stretch/>
        </p:blipFill>
        <p:spPr>
          <a:xfrm>
            <a:off x="-546825" y="-487005"/>
            <a:ext cx="5509350" cy="2105801"/>
          </a:xfrm>
          <a:prstGeom prst="rect">
            <a:avLst/>
          </a:prstGeom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91E8740E-32ED-42A4-914F-018F48DAD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2656" y="18550"/>
            <a:ext cx="1489344" cy="1485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0105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D7E"/>
            </a:gs>
            <a:gs pos="61000">
              <a:srgbClr val="008F8C"/>
            </a:gs>
            <a:gs pos="100000">
              <a:srgbClr val="086E9E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AD44685-997C-4494-BFF6-BEF887A2A67C}"/>
              </a:ext>
            </a:extLst>
          </p:cNvPr>
          <p:cNvSpPr/>
          <p:nvPr/>
        </p:nvSpPr>
        <p:spPr>
          <a:xfrm>
            <a:off x="4038600" y="206097"/>
            <a:ext cx="7029450" cy="11493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dirty="0">
                <a:solidFill>
                  <a:schemeClr val="bg1"/>
                </a:solidFill>
                <a:cs typeface="B Nazanin" panose="00000400000000000000" pitchFamily="2" charset="-78"/>
              </a:rPr>
              <a:t>بیست و پنجمین همایش کشوری آموزش پزشکی و هفدهمین جشنواره آموزشی شهید مطهری </a:t>
            </a:r>
            <a:endParaRPr lang="en-GB" sz="3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0EC014-1465-4A9E-9EE8-4692B0FB6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7450" y="1732188"/>
            <a:ext cx="7277100" cy="1177925"/>
          </a:xfrm>
        </p:spPr>
        <p:txBody>
          <a:bodyPr>
            <a:noAutofit/>
          </a:bodyPr>
          <a:lstStyle/>
          <a:p>
            <a:pPr algn="r"/>
            <a:r>
              <a:rPr lang="fa-IR" sz="5400" b="1" dirty="0">
                <a:cs typeface="B Nazanin" panose="00000400000000000000" pitchFamily="2" charset="-78"/>
              </a:rPr>
              <a:t>	نتايج حاصل از فعاليت </a:t>
            </a:r>
            <a:endParaRPr lang="en-GB" sz="5400" b="1" dirty="0">
              <a:cs typeface="B Nazanin" panose="00000400000000000000" pitchFamily="2" charset="-7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C8FF68-C5F0-462B-9BF6-D472F16FF0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6820"/>
          <a:stretch/>
        </p:blipFill>
        <p:spPr>
          <a:xfrm>
            <a:off x="-546825" y="-487005"/>
            <a:ext cx="5509350" cy="2105801"/>
          </a:xfrm>
          <a:prstGeom prst="rect">
            <a:avLst/>
          </a:prstGeom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91E8740E-32ED-42A4-914F-018F48DAD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2656" y="18550"/>
            <a:ext cx="1489344" cy="1485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8855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D7E"/>
            </a:gs>
            <a:gs pos="61000">
              <a:srgbClr val="008F8C"/>
            </a:gs>
            <a:gs pos="100000">
              <a:srgbClr val="086E9E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AD44685-997C-4494-BFF6-BEF887A2A67C}"/>
              </a:ext>
            </a:extLst>
          </p:cNvPr>
          <p:cNvSpPr/>
          <p:nvPr/>
        </p:nvSpPr>
        <p:spPr>
          <a:xfrm>
            <a:off x="4038600" y="206097"/>
            <a:ext cx="7029450" cy="11493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dirty="0">
                <a:solidFill>
                  <a:schemeClr val="bg1"/>
                </a:solidFill>
                <a:cs typeface="B Nazanin" panose="00000400000000000000" pitchFamily="2" charset="-78"/>
              </a:rPr>
              <a:t>بیست و پنجمین همایش کشوری آموزش پزشکی و هفدهمین جشنواره آموزشی شهید مطهری </a:t>
            </a:r>
            <a:endParaRPr lang="en-GB" sz="3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0EC014-1465-4A9E-9EE8-4692B0FB6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1775" y="1832198"/>
            <a:ext cx="6648450" cy="1177925"/>
          </a:xfrm>
        </p:spPr>
        <p:txBody>
          <a:bodyPr>
            <a:noAutofit/>
          </a:bodyPr>
          <a:lstStyle/>
          <a:p>
            <a:pPr algn="r"/>
            <a:r>
              <a:rPr lang="fa-IR" sz="5400" b="1" dirty="0">
                <a:cs typeface="B Nazanin" panose="00000400000000000000" pitchFamily="2" charset="-78"/>
              </a:rPr>
              <a:t>شیوه های تعامل با محيط </a:t>
            </a:r>
            <a:endParaRPr lang="en-GB" sz="5400" b="1" dirty="0">
              <a:cs typeface="B Nazanin" panose="00000400000000000000" pitchFamily="2" charset="-7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C8FF68-C5F0-462B-9BF6-D472F16FF0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6820"/>
          <a:stretch/>
        </p:blipFill>
        <p:spPr>
          <a:xfrm>
            <a:off x="-546825" y="-487005"/>
            <a:ext cx="5509350" cy="2105801"/>
          </a:xfrm>
          <a:prstGeom prst="rect">
            <a:avLst/>
          </a:prstGeom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91E8740E-32ED-42A4-914F-018F48DAD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2656" y="18550"/>
            <a:ext cx="1489344" cy="1485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287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D7E"/>
            </a:gs>
            <a:gs pos="61000">
              <a:srgbClr val="008F8C"/>
            </a:gs>
            <a:gs pos="100000">
              <a:srgbClr val="086E9E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AD44685-997C-4494-BFF6-BEF887A2A67C}"/>
              </a:ext>
            </a:extLst>
          </p:cNvPr>
          <p:cNvSpPr/>
          <p:nvPr/>
        </p:nvSpPr>
        <p:spPr>
          <a:xfrm>
            <a:off x="4038600" y="206097"/>
            <a:ext cx="7029450" cy="11493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dirty="0">
                <a:solidFill>
                  <a:schemeClr val="bg1"/>
                </a:solidFill>
                <a:cs typeface="B Nazanin" panose="00000400000000000000" pitchFamily="2" charset="-78"/>
              </a:rPr>
              <a:t>بیست و پنجمین همایش کشوری آموزش پزشکی و هفدهمین جشنواره آموزشی شهید مطهری </a:t>
            </a:r>
            <a:endParaRPr lang="en-GB" sz="3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0EC014-1465-4A9E-9EE8-4692B0FB6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0700" y="1722935"/>
            <a:ext cx="7391400" cy="1177925"/>
          </a:xfrm>
        </p:spPr>
        <p:txBody>
          <a:bodyPr>
            <a:noAutofit/>
          </a:bodyPr>
          <a:lstStyle/>
          <a:p>
            <a:pPr algn="r"/>
            <a:r>
              <a:rPr lang="fa-IR" sz="5400" b="1" dirty="0">
                <a:cs typeface="B Nazanin" panose="00000400000000000000" pitchFamily="2" charset="-78"/>
              </a:rPr>
              <a:t>	شیوه های نقد فرایند </a:t>
            </a:r>
            <a:endParaRPr lang="en-GB" sz="5400" b="1" dirty="0">
              <a:cs typeface="B Nazanin" panose="00000400000000000000" pitchFamily="2" charset="-7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C8FF68-C5F0-462B-9BF6-D472F16FF0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6820"/>
          <a:stretch/>
        </p:blipFill>
        <p:spPr>
          <a:xfrm>
            <a:off x="-546825" y="-487005"/>
            <a:ext cx="5509350" cy="2105801"/>
          </a:xfrm>
          <a:prstGeom prst="rect">
            <a:avLst/>
          </a:prstGeom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91E8740E-32ED-42A4-914F-018F48DAD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2656" y="18550"/>
            <a:ext cx="1489344" cy="1485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366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162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عنوان فرآیند</vt:lpstr>
      <vt:lpstr>صاحبان فرآیند</vt:lpstr>
      <vt:lpstr>اهداف</vt:lpstr>
      <vt:lpstr>مقدمه و بیان مسئله </vt:lpstr>
      <vt:lpstr>ضرورت انجام کار</vt:lpstr>
      <vt:lpstr> شرح فعاليت صورت گرفته </vt:lpstr>
      <vt:lpstr> نتايج حاصل از فعاليت </vt:lpstr>
      <vt:lpstr>شیوه های تعامل با محيط </vt:lpstr>
      <vt:lpstr> شیوه های نقد فرایند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فرآیند</dc:title>
  <dc:creator>sadegh alimohammadi</dc:creator>
  <cp:lastModifiedBy>USER</cp:lastModifiedBy>
  <cp:revision>12</cp:revision>
  <dcterms:created xsi:type="dcterms:W3CDTF">2024-04-21T18:03:10Z</dcterms:created>
  <dcterms:modified xsi:type="dcterms:W3CDTF">2024-04-22T10:25:24Z</dcterms:modified>
</cp:coreProperties>
</file>